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EB Garamond"/>
      <p:regular r:id="rId16"/>
      <p:bold r:id="rId17"/>
      <p:italic r:id="rId18"/>
      <p:boldItalic r:id="rId19"/>
    </p:embeddedFont>
    <p:embeddedFont>
      <p:font typeface="Arial Black"/>
      <p:regular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rialBlack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EBGaramond-bold.fntdata"/><Relationship Id="rId16" Type="http://schemas.openxmlformats.org/officeDocument/2006/relationships/font" Target="fonts/EBGaramond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EBGaramond-boldItalic.fntdata"/><Relationship Id="rId6" Type="http://schemas.openxmlformats.org/officeDocument/2006/relationships/slide" Target="slides/slide1.xml"/><Relationship Id="rId18" Type="http://schemas.openxmlformats.org/officeDocument/2006/relationships/font" Target="fonts/EBGaramond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fdb9a5a3c7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fdb9a5a3c7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46efc30652_0_4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46efc30652_0_4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6dfeedbda2_0_1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6dfeedbda2_0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6dfeedbda2_0_2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6dfeedbda2_0_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6dfeedbda2_0_2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6dfeedbda2_0_2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b2f8388cda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b2f8388cda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b2f8388cda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b2f8388cda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6dfeedbda2_0_1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6dfeedbda2_0_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36eb50e005_1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36eb50e005_1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6dfeedbda2_0_3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6dfeedbda2_0_3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6.jpg"/><Relationship Id="rId6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9" Type="http://schemas.openxmlformats.org/officeDocument/2006/relationships/image" Target="../media/image9.jpg"/><Relationship Id="rId5" Type="http://schemas.openxmlformats.org/officeDocument/2006/relationships/image" Target="../media/image7.png"/><Relationship Id="rId6" Type="http://schemas.openxmlformats.org/officeDocument/2006/relationships/image" Target="../media/image10.jpg"/><Relationship Id="rId7" Type="http://schemas.openxmlformats.org/officeDocument/2006/relationships/image" Target="../media/image4.png"/><Relationship Id="rId8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A86E8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311700" y="1538588"/>
            <a:ext cx="85206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7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GO TEAM MEETING </a:t>
            </a:r>
            <a:endParaRPr b="1" sz="6700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856900" y="285025"/>
            <a:ext cx="76182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0" i="0" lang="en" sz="3700" u="none" cap="none" strike="noStrike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Barack &amp; Michelle Obama Academy</a:t>
            </a:r>
            <a:r>
              <a:rPr b="0" i="0" lang="en" sz="3700" u="none" cap="none" strike="noStrike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 b="0" i="0" sz="3700" u="none" cap="none" strike="noStrike">
              <a:solidFill>
                <a:srgbClr val="00206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405700" y="2965226"/>
            <a:ext cx="8520600" cy="643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rgbClr val="FF9900"/>
                </a:solidFill>
              </a:rPr>
              <a:t>Wednesday, January 24, 2024 @ 4:45 pm </a:t>
            </a:r>
            <a:endParaRPr b="1" sz="2700">
              <a:solidFill>
                <a:srgbClr val="FF9900"/>
              </a:solidFill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175" y="4151675"/>
            <a:ext cx="1699341" cy="75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45700" y="3500800"/>
            <a:ext cx="1506400" cy="150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A86E8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/>
          <p:nvPr>
            <p:ph idx="1" type="body"/>
          </p:nvPr>
        </p:nvSpPr>
        <p:spPr>
          <a:xfrm>
            <a:off x="311700" y="141925"/>
            <a:ext cx="8520600" cy="95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solidFill>
                  <a:srgbClr val="0000FF"/>
                </a:solidFill>
                <a:latin typeface="Arial Black"/>
                <a:ea typeface="Arial Black"/>
                <a:cs typeface="Arial Black"/>
                <a:sym typeface="Arial Black"/>
              </a:rPr>
              <a:t>QUESTIONS </a:t>
            </a:r>
            <a:endParaRPr b="1" sz="4400">
              <a:solidFill>
                <a:srgbClr val="0000FF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9" name="Google Shape;12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175" y="4151675"/>
            <a:ext cx="1699341" cy="75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52750" y="3307850"/>
            <a:ext cx="1699350" cy="169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51013" y="1233175"/>
            <a:ext cx="2841951" cy="2841951"/>
          </a:xfrm>
          <a:prstGeom prst="rect">
            <a:avLst/>
          </a:prstGeom>
          <a:noFill/>
          <a:ln cap="flat" cmpd="sng" w="38100">
            <a:solidFill>
              <a:srgbClr val="0C0C84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A86E8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175" y="4151675"/>
            <a:ext cx="1699341" cy="75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52750" y="3307850"/>
            <a:ext cx="1699350" cy="169935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/>
        </p:nvSpPr>
        <p:spPr>
          <a:xfrm>
            <a:off x="1054650" y="1737611"/>
            <a:ext cx="6766500" cy="16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AGENDA</a:t>
            </a:r>
            <a:endParaRPr b="1" sz="44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A86E8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175" y="4151675"/>
            <a:ext cx="1699341" cy="75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52750" y="3307850"/>
            <a:ext cx="1699350" cy="169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97916" y="152400"/>
            <a:ext cx="3740071" cy="4838702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A86E8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175" y="4151675"/>
            <a:ext cx="1699341" cy="75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52750" y="3307850"/>
            <a:ext cx="1699350" cy="169935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 txBox="1"/>
          <p:nvPr/>
        </p:nvSpPr>
        <p:spPr>
          <a:xfrm>
            <a:off x="1054650" y="1737611"/>
            <a:ext cx="6766500" cy="16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ACTION ITEMS</a:t>
            </a:r>
            <a:endParaRPr b="1" sz="44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A86E8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175" y="4151675"/>
            <a:ext cx="1699341" cy="75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52750" y="3307850"/>
            <a:ext cx="1699350" cy="169935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7"/>
          <p:cNvSpPr txBox="1"/>
          <p:nvPr/>
        </p:nvSpPr>
        <p:spPr>
          <a:xfrm>
            <a:off x="1054650" y="1737611"/>
            <a:ext cx="6766500" cy="16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DISCUSSION ITEMS </a:t>
            </a:r>
            <a:endParaRPr b="1" sz="44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A86E8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175" y="4151675"/>
            <a:ext cx="1699341" cy="75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52750" y="3307850"/>
            <a:ext cx="1699350" cy="169935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8"/>
          <p:cNvSpPr txBox="1"/>
          <p:nvPr/>
        </p:nvSpPr>
        <p:spPr>
          <a:xfrm>
            <a:off x="981600" y="1224675"/>
            <a:ext cx="7180800" cy="16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INFORMATION ITEMS </a:t>
            </a:r>
            <a:r>
              <a:rPr b="1" lang="en" sz="44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endParaRPr b="1" sz="44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A86E8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175" y="4151675"/>
            <a:ext cx="1699341" cy="75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52750" y="3307850"/>
            <a:ext cx="1699350" cy="169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6300" y="942700"/>
            <a:ext cx="8420100" cy="280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A86E8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/>
        </p:nvSpPr>
        <p:spPr>
          <a:xfrm>
            <a:off x="1396366" y="2"/>
            <a:ext cx="5693700" cy="7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Updates</a:t>
            </a:r>
            <a:endParaRPr b="1" sz="28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06" name="Google Shape;106;p20"/>
          <p:cNvSpPr txBox="1"/>
          <p:nvPr/>
        </p:nvSpPr>
        <p:spPr>
          <a:xfrm>
            <a:off x="769400" y="555675"/>
            <a:ext cx="6649500" cy="41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EB Garamond"/>
              <a:buChar char="●"/>
            </a:pPr>
            <a:r>
              <a:rPr b="1" lang="en" sz="16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Academics</a:t>
            </a:r>
            <a:endParaRPr b="1" sz="16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B Garamond"/>
              <a:buChar char="○"/>
            </a:pPr>
            <a:r>
              <a:rPr lang="en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Literacy</a:t>
            </a:r>
            <a:endParaRPr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175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B Garamond"/>
              <a:buChar char="■"/>
            </a:pPr>
            <a:r>
              <a:rPr lang="en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Rollins</a:t>
            </a:r>
            <a:endParaRPr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175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B Garamond"/>
              <a:buChar char="■"/>
            </a:pPr>
            <a:r>
              <a:rPr lang="en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Writing</a:t>
            </a:r>
            <a:endParaRPr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175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B Garamond"/>
              <a:buChar char="■"/>
            </a:pPr>
            <a:r>
              <a:rPr lang="en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Math</a:t>
            </a:r>
            <a:endParaRPr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B Garamond"/>
              <a:buChar char="○"/>
            </a:pPr>
            <a:r>
              <a:rPr lang="en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IB Reset </a:t>
            </a:r>
            <a:endParaRPr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B Garamond"/>
              <a:buChar char="○"/>
            </a:pPr>
            <a:r>
              <a:rPr lang="en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21st Century CLCC Grant </a:t>
            </a:r>
            <a:endParaRPr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EB Garamond"/>
              <a:buChar char="●"/>
            </a:pPr>
            <a:r>
              <a:rPr lang="en" sz="16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The Arts </a:t>
            </a:r>
            <a:endParaRPr sz="16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B Garamond"/>
              <a:buChar char="○"/>
            </a:pPr>
            <a:r>
              <a:rPr lang="en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Holiday Program </a:t>
            </a:r>
            <a:endParaRPr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B Garamond"/>
              <a:buChar char="○"/>
            </a:pPr>
            <a:r>
              <a:rPr lang="en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MLK Parade</a:t>
            </a:r>
            <a:endParaRPr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B Garamond"/>
              <a:buChar char="○"/>
            </a:pPr>
            <a:r>
              <a:rPr lang="en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Jackson Cluster Night - Feb. 8th </a:t>
            </a:r>
            <a:endParaRPr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B Garamond"/>
              <a:buChar char="○"/>
            </a:pPr>
            <a:r>
              <a:rPr lang="en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Bolton Academy Black History Parade - March 1</a:t>
            </a:r>
            <a:endParaRPr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B Garamond"/>
              <a:buChar char="○"/>
            </a:pPr>
            <a:r>
              <a:rPr lang="en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St </a:t>
            </a:r>
            <a:r>
              <a:rPr lang="en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Patrick's</a:t>
            </a:r>
            <a:r>
              <a:rPr lang="en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 Day Parade </a:t>
            </a:r>
            <a:endParaRPr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A92A9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107" name="Google Shape;10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2952" y="4176950"/>
            <a:ext cx="1481800" cy="65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52750" y="3307850"/>
            <a:ext cx="1699350" cy="169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46925" y="1079917"/>
            <a:ext cx="1481800" cy="1975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65450" y="968850"/>
            <a:ext cx="1415500" cy="188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A86E8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/>
          <p:nvPr/>
        </p:nvSpPr>
        <p:spPr>
          <a:xfrm>
            <a:off x="1371600" y="176377"/>
            <a:ext cx="6400800" cy="6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News to Share </a:t>
            </a:r>
            <a:r>
              <a:rPr b="1" lang="en" sz="25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endParaRPr b="1" sz="25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16" name="Google Shape;11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175" y="4151675"/>
            <a:ext cx="1699341" cy="75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52750" y="3307850"/>
            <a:ext cx="1699350" cy="169935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1"/>
          <p:cNvSpPr txBox="1"/>
          <p:nvPr/>
        </p:nvSpPr>
        <p:spPr>
          <a:xfrm>
            <a:off x="441750" y="1040100"/>
            <a:ext cx="6711000" cy="32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EB Garamond"/>
              <a:buChar char="●"/>
            </a:pPr>
            <a:r>
              <a:rPr b="1" lang="en" sz="16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January Attendance Challenge </a:t>
            </a:r>
            <a:endParaRPr b="1" sz="16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EB Garamond"/>
              <a:buChar char="●"/>
            </a:pPr>
            <a:r>
              <a:rPr b="1" lang="en" sz="16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Omni Readers Visit BaMO</a:t>
            </a:r>
            <a:endParaRPr b="1" sz="16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EB Garamond"/>
              <a:buChar char="●"/>
            </a:pPr>
            <a:r>
              <a:rPr b="1" lang="en" sz="16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Atlanta Watershed  Community Magazine Share </a:t>
            </a:r>
            <a:endParaRPr b="1" sz="16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EB Garamond"/>
              <a:buChar char="●"/>
            </a:pPr>
            <a:r>
              <a:rPr b="1" lang="en" sz="16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100 Days of School </a:t>
            </a:r>
            <a:endParaRPr b="1" sz="16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EB Garamond"/>
              <a:buChar char="●"/>
            </a:pPr>
            <a:r>
              <a:rPr b="1" lang="en" sz="16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Empower U “Know Your Rights” </a:t>
            </a:r>
            <a:endParaRPr b="1" sz="16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EB Garamond"/>
              <a:buChar char="●"/>
            </a:pPr>
            <a:r>
              <a:rPr b="1" lang="en" sz="16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APS District Spelling Bee</a:t>
            </a:r>
            <a:endParaRPr b="1" sz="16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EB Garamond"/>
              <a:buChar char="●"/>
            </a:pPr>
            <a:r>
              <a:rPr b="1" lang="en" sz="16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Possible</a:t>
            </a:r>
            <a:r>
              <a:rPr b="1" lang="en" sz="16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 Site for Gift of Music Foundation</a:t>
            </a:r>
            <a:endParaRPr b="1" sz="16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A92A9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119" name="Google Shape;119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50238" y="1040100"/>
            <a:ext cx="1274512" cy="169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99700" y="1652750"/>
            <a:ext cx="1431400" cy="143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28100" y="420325"/>
            <a:ext cx="1524000" cy="112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150256" y="2981575"/>
            <a:ext cx="1062093" cy="169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849650" y="2981575"/>
            <a:ext cx="1191475" cy="158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